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9" r:id="rId4"/>
    <p:sldId id="302" r:id="rId5"/>
    <p:sldId id="305" r:id="rId6"/>
    <p:sldId id="303" r:id="rId7"/>
    <p:sldId id="30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172F"/>
    <a:srgbClr val="1B853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9" autoAdjust="0"/>
    <p:restoredTop sz="56260" autoAdjust="0"/>
  </p:normalViewPr>
  <p:slideViewPr>
    <p:cSldViewPr>
      <p:cViewPr>
        <p:scale>
          <a:sx n="70" d="100"/>
          <a:sy n="70" d="100"/>
        </p:scale>
        <p:origin x="-120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811DC-7D6D-494B-94F5-36136F17784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FE29A-44F3-493E-9CAA-D886B7074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32560" y="304800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Training Session on Essential Features of an Integrated Coastal Zone Planning &amp; Management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90600" y="76200"/>
            <a:ext cx="8153400" cy="23622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en-US" sz="43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TRATEGIC 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</a:t>
            </a:r>
            <a:r>
              <a:rPr lang="en-US" sz="43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NVIRONMENTAL 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en-US" sz="43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SSESSMENT </a:t>
            </a:r>
            <a:r>
              <a:rPr lang="en-US" sz="67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(SEA)</a:t>
            </a:r>
            <a:endParaRPr kumimoji="0" lang="en-US" sz="43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749808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What is SEA?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90600" y="685800"/>
            <a:ext cx="8153400" cy="4419600"/>
          </a:xfrm>
          <a:prstGeom prst="rect">
            <a:avLst/>
          </a:prstGeom>
          <a:ln/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Assessment of environmental effects of policies, plans and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programmes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Environmental issues included at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earliest stage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in planning process (allows consideration of alternatives often ignored in the project level EIAs)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Facilitates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long-term planning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and anticipation of environmental problems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Includes assessment of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cumulative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, indirect, synergistic, delayed, regional, trans-boundary and global impacts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Reduces time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and effort required in project level EIA by identifying issues and initiating baseline studies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1900" dirty="0" smtClean="0">
              <a:solidFill>
                <a:srgbClr val="7030A0"/>
              </a:solidFill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1900" dirty="0" smtClean="0">
                <a:solidFill>
                  <a:srgbClr val="7030A0"/>
                </a:solidFill>
              </a:rPr>
              <a:t>analytical and participatory approach  that aims to integrate environmental considerations into policies, plans and </a:t>
            </a:r>
            <a:r>
              <a:rPr lang="en-US" sz="1900" dirty="0" err="1" smtClean="0">
                <a:solidFill>
                  <a:srgbClr val="7030A0"/>
                </a:solidFill>
              </a:rPr>
              <a:t>programmes</a:t>
            </a:r>
            <a:r>
              <a:rPr lang="en-US" sz="1900" dirty="0" smtClean="0">
                <a:solidFill>
                  <a:srgbClr val="7030A0"/>
                </a:solidFill>
              </a:rPr>
              <a:t> (P/P/P)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1900" dirty="0" smtClean="0">
                <a:solidFill>
                  <a:srgbClr val="7030A0"/>
                </a:solidFill>
              </a:rPr>
              <a:t>evaluates inter linkages with economic and social considerations.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8153400" cy="5867400"/>
          </a:xfrm>
        </p:spPr>
        <p:txBody>
          <a:bodyPr>
            <a:noAutofit/>
          </a:bodyPr>
          <a:lstStyle/>
          <a:p>
            <a:pPr marL="395288" indent="-285750">
              <a:lnSpc>
                <a:spcPct val="90000"/>
              </a:lnSpc>
            </a:pPr>
            <a:r>
              <a:rPr lang="pt-PT" sz="2000" dirty="0" smtClean="0">
                <a:solidFill>
                  <a:srgbClr val="7030A0"/>
                </a:solidFill>
              </a:rPr>
              <a:t>SEA is an instrument or a process that  both assists and facilitates decision-making.</a:t>
            </a:r>
          </a:p>
          <a:p>
            <a:pPr marL="395288" indent="-285750">
              <a:lnSpc>
                <a:spcPct val="90000"/>
              </a:lnSpc>
            </a:pPr>
            <a:endParaRPr lang="pt-PT" sz="200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pt-PT" sz="2000" dirty="0" smtClean="0">
                <a:solidFill>
                  <a:srgbClr val="7030A0"/>
                </a:solidFill>
              </a:rPr>
              <a:t>It acts at </a:t>
            </a:r>
            <a:r>
              <a:rPr lang="pt-PT" sz="2000" b="1" u="sng" dirty="0" smtClean="0">
                <a:solidFill>
                  <a:srgbClr val="7030A0"/>
                </a:solidFill>
              </a:rPr>
              <a:t>strategic</a:t>
            </a:r>
            <a:r>
              <a:rPr lang="pt-PT" sz="2000" dirty="0" smtClean="0">
                <a:solidFill>
                  <a:srgbClr val="7030A0"/>
                </a:solidFill>
              </a:rPr>
              <a:t> levels of decision-making.</a:t>
            </a:r>
          </a:p>
          <a:p>
            <a:pPr marL="395288" indent="-285750">
              <a:lnSpc>
                <a:spcPct val="90000"/>
              </a:lnSpc>
            </a:pPr>
            <a:endParaRPr lang="pt-PT" sz="200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pt-PT" sz="2000" dirty="0" smtClean="0">
                <a:solidFill>
                  <a:srgbClr val="7030A0"/>
                </a:solidFill>
              </a:rPr>
              <a:t>It is flexible, diversified, tailor-made to each decision process.</a:t>
            </a:r>
          </a:p>
          <a:p>
            <a:pPr marL="395288" indent="-285750">
              <a:lnSpc>
                <a:spcPct val="90000"/>
              </a:lnSpc>
            </a:pPr>
            <a:endParaRPr lang="pt-PT" sz="200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pt-PT" sz="2000" dirty="0" smtClean="0">
                <a:solidFill>
                  <a:srgbClr val="7030A0"/>
                </a:solidFill>
              </a:rPr>
              <a:t>Structre of SEA involves: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Identification of alternatives to plan/</a:t>
            </a:r>
            <a:r>
              <a:rPr lang="en-US" sz="2000" dirty="0" err="1" smtClean="0">
                <a:solidFill>
                  <a:srgbClr val="7030A0"/>
                </a:solidFill>
              </a:rPr>
              <a:t>programme</a:t>
            </a:r>
            <a:endParaRPr lang="en-US" sz="2000" dirty="0" smtClean="0">
              <a:solidFill>
                <a:srgbClr val="7030A0"/>
              </a:solidFill>
            </a:endParaRP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Screening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Scoping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Assessment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Documentation of the state of the environment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Determination of the likely (non-marginal) environmental impacts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Informing and consulting the public,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Decision making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Implementation</a:t>
            </a:r>
          </a:p>
          <a:p>
            <a:pPr lvl="2"/>
            <a:r>
              <a:rPr lang="en-US" sz="2000" dirty="0" smtClean="0">
                <a:solidFill>
                  <a:srgbClr val="7030A0"/>
                </a:solidFill>
              </a:rPr>
              <a:t>Monitoring of  plans after</a:t>
            </a:r>
            <a:endParaRPr lang="pt-PT" sz="20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8153400" cy="5867400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rgbClr val="7030A0"/>
                </a:solidFill>
              </a:rPr>
              <a:t>SEA provides: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Suggestions for </a:t>
            </a:r>
            <a:r>
              <a:rPr lang="en-US" sz="2200" dirty="0" err="1" smtClean="0">
                <a:solidFill>
                  <a:srgbClr val="7030A0"/>
                </a:solidFill>
              </a:rPr>
              <a:t>optimising</a:t>
            </a:r>
            <a:r>
              <a:rPr lang="en-US" sz="2200" dirty="0" smtClean="0">
                <a:solidFill>
                  <a:srgbClr val="7030A0"/>
                </a:solidFill>
              </a:rPr>
              <a:t> P/P/P (so that it effectively addresses key sustainability issues)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SEA Report (for decision-makers and key stakeholders - to facilitate transparency of the whole process)</a:t>
            </a:r>
          </a:p>
          <a:p>
            <a:endParaRPr lang="en-US" sz="2200" dirty="0" smtClean="0">
              <a:solidFill>
                <a:srgbClr val="7030A0"/>
              </a:solidFill>
            </a:endParaRPr>
          </a:p>
          <a:p>
            <a:r>
              <a:rPr lang="en-US" sz="2200" b="1" dirty="0" smtClean="0">
                <a:solidFill>
                  <a:srgbClr val="7030A0"/>
                </a:solidFill>
              </a:rPr>
              <a:t>SEA may: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focus on environmental impacts or integrate all three dimensions of sustainability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engage a broad range of stakeholders or be limited to expert evaluation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be conducted in a short time frame or over a long period</a:t>
            </a:r>
          </a:p>
          <a:p>
            <a:pPr lvl="1"/>
            <a:endParaRPr lang="en-US" sz="2200" dirty="0" smtClean="0">
              <a:solidFill>
                <a:srgbClr val="7030A0"/>
              </a:solidFill>
            </a:endParaRPr>
          </a:p>
          <a:p>
            <a:r>
              <a:rPr lang="en-US" sz="2200" b="1" dirty="0" smtClean="0">
                <a:solidFill>
                  <a:srgbClr val="7030A0"/>
                </a:solidFill>
              </a:rPr>
              <a:t>SEA is not necessarily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a ‘stand alone’ procedure - it can be  also carried out as part of the P/P/P formulation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</a:rPr>
              <a:t>‘mega-EIA’ - it also may be based on quick appraisal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8153400" cy="48006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Important instrument to attain sustainable development in public planning and policy making. </a:t>
            </a:r>
          </a:p>
          <a:p>
            <a:endParaRPr lang="en-US" sz="1800" dirty="0" smtClean="0">
              <a:solidFill>
                <a:srgbClr val="7030A0"/>
              </a:solidFill>
            </a:endParaRPr>
          </a:p>
          <a:p>
            <a:r>
              <a:rPr lang="en-US" sz="1800" dirty="0" smtClean="0">
                <a:solidFill>
                  <a:srgbClr val="7030A0"/>
                </a:solidFill>
              </a:rPr>
              <a:t>Benefits of sea: </a:t>
            </a:r>
          </a:p>
          <a:p>
            <a:pPr lvl="2"/>
            <a:r>
              <a:rPr lang="en-US" sz="1800" dirty="0" smtClean="0">
                <a:solidFill>
                  <a:srgbClr val="7030A0"/>
                </a:solidFill>
              </a:rPr>
              <a:t>Contributes to sustainable development;</a:t>
            </a:r>
          </a:p>
          <a:p>
            <a:pPr lvl="2"/>
            <a:r>
              <a:rPr lang="en-US" sz="1800" dirty="0" smtClean="0">
                <a:solidFill>
                  <a:srgbClr val="7030A0"/>
                </a:solidFill>
              </a:rPr>
              <a:t>Facilitate strategic decision making</a:t>
            </a:r>
          </a:p>
          <a:p>
            <a:pPr lvl="2"/>
            <a:r>
              <a:rPr lang="en-US" sz="1800" dirty="0" smtClean="0">
                <a:solidFill>
                  <a:srgbClr val="7030A0"/>
                </a:solidFill>
              </a:rPr>
              <a:t>Ease consultation with stakeholders</a:t>
            </a:r>
          </a:p>
          <a:p>
            <a:pPr lvl="2"/>
            <a:r>
              <a:rPr lang="en-US" sz="1800" dirty="0" smtClean="0">
                <a:solidFill>
                  <a:srgbClr val="7030A0"/>
                </a:solidFill>
              </a:rPr>
              <a:t>To streamline other processes such as EIA of individual development projects</a:t>
            </a:r>
          </a:p>
          <a:p>
            <a:pPr marL="395288" lvl="2" indent="-285750"/>
            <a:endParaRPr lang="en-US" sz="18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030A0"/>
                </a:solidFill>
              </a:rPr>
              <a:t>Sea as compared to other policies, take into account coastal issues not only based on physical environment but also external factors (social, environmental, economic)</a:t>
            </a:r>
          </a:p>
          <a:p>
            <a:pPr marL="369888" lvl="1" indent="-315913">
              <a:buFont typeface="Arial" pitchFamily="34" charset="0"/>
              <a:buChar char="•"/>
            </a:pPr>
            <a:endParaRPr lang="en-US" sz="18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030A0"/>
                </a:solidFill>
              </a:rPr>
              <a:t>More integrated approach towards the impacts of strategic proposals on the wider environment. </a:t>
            </a:r>
          </a:p>
          <a:p>
            <a:pPr marL="369888" lvl="1" indent="-315913">
              <a:buFont typeface="Arial" pitchFamily="34" charset="0"/>
              <a:buChar char="•"/>
            </a:pPr>
            <a:endParaRPr lang="en-US" sz="18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030A0"/>
                </a:solidFill>
              </a:rPr>
              <a:t>Is flexible at different levels of decision making. </a:t>
            </a:r>
          </a:p>
          <a:p>
            <a:pPr marL="369888" lvl="1" indent="-315913">
              <a:buFont typeface="Arial" pitchFamily="34" charset="0"/>
              <a:buChar char="•"/>
            </a:pPr>
            <a:endParaRPr lang="en-US" sz="18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030A0"/>
                </a:solidFill>
              </a:rPr>
              <a:t>Useful tool for proactive assessment providing feedback information for the formulation of policy and planning.</a:t>
            </a:r>
          </a:p>
          <a:p>
            <a:pPr lvl="2"/>
            <a:endParaRPr lang="en-US" sz="1800" dirty="0" smtClean="0">
              <a:solidFill>
                <a:srgbClr val="7030A0"/>
              </a:solidFill>
            </a:endParaRPr>
          </a:p>
          <a:p>
            <a:pPr lvl="2"/>
            <a:endParaRPr lang="en-US" sz="1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SEA &amp; ICZM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607" t="18735" r="15888" b="4450"/>
          <a:stretch>
            <a:fillRect/>
          </a:stretch>
        </p:blipFill>
        <p:spPr bwMode="auto">
          <a:xfrm>
            <a:off x="990600" y="990600"/>
            <a:ext cx="807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90600" y="5867400"/>
            <a:ext cx="8153400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ICZM similar to SEA: opportunities &amp; constraints from different coastal activities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SEA lays emphasis on environmental or sustainability considerations within ICZM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762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i="1" dirty="0" smtClean="0"/>
              <a:t>Barker, 2006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03860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b="1" spc="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THANK YOU FOR YOUR ATTENTION!</a:t>
            </a:r>
            <a:endParaRPr lang="en-US" sz="6600" b="1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</TotalTime>
  <Words>594</Words>
  <Application>Microsoft Office PowerPoint</Application>
  <PresentationFormat>On-screen Show (4:3)</PresentationFormat>
  <Paragraphs>79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Training Session on Essential Features of an Integrated Coastal Zone Planning &amp; Management   </vt:lpstr>
      <vt:lpstr>Slide 2</vt:lpstr>
      <vt:lpstr>What is SEA?</vt:lpstr>
      <vt:lpstr>Slide 4</vt:lpstr>
      <vt:lpstr>Slide 5</vt:lpstr>
      <vt:lpstr>Slide 6</vt:lpstr>
      <vt:lpstr>SEA &amp; ICZM</vt:lpstr>
      <vt:lpstr>THANK YOU FOR YOUR ATTENTION!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Session on Essential Features of an Integrated Coastal Zone Planning &amp; Management  Demo Sites: Kenya and Tanzania</dc:title>
  <dc:creator>Yashna</dc:creator>
  <cp:lastModifiedBy>Yashna</cp:lastModifiedBy>
  <cp:revision>31</cp:revision>
  <dcterms:created xsi:type="dcterms:W3CDTF">2011-10-12T05:21:00Z</dcterms:created>
  <dcterms:modified xsi:type="dcterms:W3CDTF">2012-02-02T19:11:10Z</dcterms:modified>
</cp:coreProperties>
</file>